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8" r:id="rId5"/>
    <p:sldId id="265" r:id="rId6"/>
    <p:sldId id="266" r:id="rId7"/>
    <p:sldId id="261" r:id="rId8"/>
    <p:sldId id="258" r:id="rId9"/>
    <p:sldId id="262" r:id="rId10"/>
    <p:sldId id="269" r:id="rId11"/>
    <p:sldId id="263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5" d="100"/>
          <a:sy n="65" d="100"/>
        </p:scale>
        <p:origin x="19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Active Collections Red Flag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11/26/18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412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Unable to find accounts to meet current logic to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Per </a:t>
            </a:r>
            <a:r>
              <a:rPr lang="en-US" dirty="0" err="1" smtClean="0"/>
              <a:t>Css</a:t>
            </a:r>
            <a:r>
              <a:rPr lang="en-US" dirty="0" smtClean="0"/>
              <a:t> developer: </a:t>
            </a:r>
          </a:p>
          <a:p>
            <a:pPr marL="0" indent="0">
              <a:buNone/>
            </a:pPr>
            <a:r>
              <a:rPr lang="en-US" dirty="0" smtClean="0"/>
              <a:t>Looks </a:t>
            </a:r>
            <a:r>
              <a:rPr lang="en-US" dirty="0"/>
              <a:t>like we don't have any accounts in Production with a term date (Final Bill) still in Active Collections.  They have moved on to Final Collections</a:t>
            </a:r>
          </a:p>
          <a:p>
            <a:pPr marL="0" indent="0">
              <a:buNone/>
            </a:pPr>
            <a:r>
              <a:rPr lang="en-US" dirty="0"/>
              <a:t>Current code, we are not checking for Final Collections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314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 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8974" y="1781908"/>
            <a:ext cx="10363826" cy="4094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Do we have defined logic that explains how the active collections red flag works today?</a:t>
            </a:r>
          </a:p>
          <a:p>
            <a:r>
              <a:rPr lang="en-US" dirty="0" smtClean="0"/>
              <a:t>How are we able to test logic if we are unable to find test accounts with the criteria of what we have been told?</a:t>
            </a:r>
          </a:p>
          <a:p>
            <a:r>
              <a:rPr lang="en-US" dirty="0" smtClean="0"/>
              <a:t>Can we update the disconnect logic to allow disconnects to be processed online for most of the red flags?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428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Offered for stacked orders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We can probably make changes to stop them from picking a date that is not allowed by restricting the dates without making any changes to the front end.</a:t>
            </a:r>
          </a:p>
          <a:p>
            <a:pPr marL="0" lvl="0" indent="0">
              <a:buNone/>
            </a:pPr>
            <a:r>
              <a:rPr lang="en-US" dirty="0" smtClean="0"/>
              <a:t>If </a:t>
            </a:r>
            <a:r>
              <a:rPr lang="en-US" dirty="0"/>
              <a:t>a connect is issued first, then we could disallow any dates for the disconnect after the date for the connect, </a:t>
            </a:r>
          </a:p>
          <a:p>
            <a:pPr marL="0" indent="0">
              <a:buNone/>
            </a:pPr>
            <a:r>
              <a:rPr lang="en-US" dirty="0"/>
              <a:t>it should not allow a timeframe from the disconnect if the disconnect is the same date as the connect</a:t>
            </a:r>
          </a:p>
          <a:p>
            <a:pPr marL="0" indent="0">
              <a:buNone/>
            </a:pPr>
            <a:r>
              <a:rPr lang="en-US" dirty="0"/>
              <a:t>Then during the issuance of the disconnect we can make the disconnect match the same timeframe as the connect, if the same date is picked.</a:t>
            </a:r>
          </a:p>
          <a:p>
            <a:pPr mar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If a disconnect is issued first, we will not allowed any day prior to disconnect an the timeframe for the connect will not be allowed for the same date as the connect</a:t>
            </a:r>
          </a:p>
          <a:p>
            <a:pPr marL="0" indent="0">
              <a:buNone/>
            </a:pPr>
            <a:r>
              <a:rPr lang="en-US" dirty="0" smtClean="0"/>
              <a:t>Then </a:t>
            </a:r>
            <a:r>
              <a:rPr lang="en-US" dirty="0"/>
              <a:t>we can make the disconnect match the same timeframe as the connect, if the same date is picked.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013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Know?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136143" y="2465967"/>
            <a:ext cx="8055857" cy="32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5477" y="1641232"/>
            <a:ext cx="379827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Located in the premise check logic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Logic states “accounts in collections that </a:t>
            </a:r>
            <a:r>
              <a:rPr lang="en-US" sz="2400" b="1" dirty="0" smtClean="0"/>
              <a:t>WERE </a:t>
            </a:r>
            <a:r>
              <a:rPr lang="en-US" sz="2400" dirty="0" smtClean="0"/>
              <a:t>disconnected in the last 180days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Applies to both Connect and Disconnect request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Changing from 180days to 60days (both states)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dirty="0" smtClean="0"/>
              <a:t>14%</a:t>
            </a:r>
            <a:r>
              <a:rPr lang="en-US" sz="2400" dirty="0" smtClean="0"/>
              <a:t> of the blocked orders in Missouri and </a:t>
            </a:r>
            <a:r>
              <a:rPr lang="en-US" sz="2400" b="1" dirty="0" smtClean="0"/>
              <a:t>22%</a:t>
            </a:r>
            <a:r>
              <a:rPr lang="en-US" sz="2400" dirty="0" smtClean="0"/>
              <a:t> of the blocked orders in Illinois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2163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thought?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852246"/>
            <a:ext cx="10363826" cy="4454769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AutoNum type="arabicParenR"/>
            </a:pPr>
            <a:r>
              <a:rPr lang="en-US" dirty="0" smtClean="0"/>
              <a:t>There is separate Logic for both Illinois and Missouri </a:t>
            </a:r>
          </a:p>
          <a:p>
            <a:pPr marL="457200" indent="-457200">
              <a:buAutoNum type="arabicParenR"/>
            </a:pPr>
            <a:r>
              <a:rPr lang="en-US" dirty="0" smtClean="0"/>
              <a:t>There is also separate logic for both connects and disconnects </a:t>
            </a:r>
          </a:p>
          <a:p>
            <a:pPr marL="457200" indent="-457200">
              <a:buAutoNum type="arabicParenR"/>
            </a:pPr>
            <a:r>
              <a:rPr lang="en-US" dirty="0" smtClean="0"/>
              <a:t>The online process will work the same as CSS does today for stacked orders</a:t>
            </a:r>
          </a:p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Account currently in Active Collections 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Flagged </a:t>
            </a:r>
          </a:p>
          <a:p>
            <a:r>
              <a:rPr lang="en-US" dirty="0"/>
              <a:t>Account </a:t>
            </a:r>
            <a:r>
              <a:rPr lang="en-US" dirty="0" smtClean="0"/>
              <a:t>Not </a:t>
            </a:r>
            <a:r>
              <a:rPr lang="en-US" dirty="0"/>
              <a:t>in Active Collections </a:t>
            </a:r>
            <a:r>
              <a:rPr lang="en-US" dirty="0" smtClean="0"/>
              <a:t>but has been in active collections in the last 180days </a:t>
            </a:r>
            <a:r>
              <a:rPr lang="en-US" b="1" i="1" dirty="0" smtClean="0"/>
              <a:t>AND</a:t>
            </a:r>
            <a:r>
              <a:rPr lang="en-US" dirty="0" smtClean="0"/>
              <a:t> WAS </a:t>
            </a:r>
            <a:r>
              <a:rPr lang="en-US" dirty="0" err="1" smtClean="0"/>
              <a:t>conp</a:t>
            </a:r>
            <a:endParaRPr lang="en-US" dirty="0"/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Flagged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/>
              <a:t>Account </a:t>
            </a:r>
            <a:r>
              <a:rPr lang="en-US" dirty="0" smtClean="0"/>
              <a:t>Not Active </a:t>
            </a:r>
            <a:r>
              <a:rPr lang="en-US" dirty="0"/>
              <a:t>Collections </a:t>
            </a:r>
            <a:r>
              <a:rPr lang="en-US" dirty="0" smtClean="0"/>
              <a:t>but had active collection more than 180days ago </a:t>
            </a:r>
            <a:r>
              <a:rPr lang="en-US" b="1" i="1" dirty="0" smtClean="0"/>
              <a:t>AND</a:t>
            </a:r>
            <a:r>
              <a:rPr lang="en-US" b="1" dirty="0" smtClean="0"/>
              <a:t> </a:t>
            </a:r>
            <a:r>
              <a:rPr lang="en-US" dirty="0" smtClean="0"/>
              <a:t>WAS </a:t>
            </a:r>
            <a:r>
              <a:rPr lang="en-US" dirty="0" err="1" smtClean="0"/>
              <a:t>conp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Not Flagged </a:t>
            </a:r>
            <a:endParaRPr lang="en-US" b="1" dirty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04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MVP Changes for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214694"/>
            <a:ext cx="10363826" cy="4877768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Modify </a:t>
            </a:r>
            <a:r>
              <a:rPr lang="en-US" b="1" dirty="0"/>
              <a:t>active collection status check to reduce from 180 days to 60 days for Connect Pending (CONP) </a:t>
            </a:r>
          </a:p>
          <a:p>
            <a:pPr lvl="1"/>
            <a:r>
              <a:rPr lang="en-US" dirty="0"/>
              <a:t>CONP = Cut Out Nonpayment. We should allow a connect or disconnect if the account has been cut out for nonpayment 61 days or more. We should block a new connect if there is a pending cut out nonpayment </a:t>
            </a:r>
          </a:p>
        </p:txBody>
      </p:sp>
    </p:spTree>
    <p:extLst>
      <p:ext uri="{BB962C8B-B14F-4D97-AF65-F5344CB8AC3E}">
        <p14:creationId xmlns:p14="http://schemas.microsoft.com/office/powerpoint/2010/main" val="21109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we have been told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074984"/>
            <a:ext cx="10363826" cy="430236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Question: </a:t>
            </a:r>
            <a:r>
              <a:rPr lang="en-US" dirty="0" smtClean="0"/>
              <a:t>We </a:t>
            </a:r>
            <a:r>
              <a:rPr lang="en-US" dirty="0"/>
              <a:t>were told during Journey Mapping that we will allow duplicate connect orders online. Looking at the logic I do not see how this was possible. Can you confirm if this scenario will be allowed in current state for MO and/ or </a:t>
            </a:r>
            <a:r>
              <a:rPr lang="en-US" dirty="0" smtClean="0"/>
              <a:t>IL? </a:t>
            </a:r>
            <a:endParaRPr lang="en-US" dirty="0"/>
          </a:p>
          <a:p>
            <a:pPr marL="0" lvl="0" indent="0">
              <a:buNone/>
            </a:pPr>
            <a:r>
              <a:rPr lang="en-US" dirty="0" smtClean="0"/>
              <a:t>	</a:t>
            </a:r>
            <a:r>
              <a:rPr lang="en-US" b="1" dirty="0" smtClean="0"/>
              <a:t>Answer: </a:t>
            </a:r>
            <a:r>
              <a:rPr lang="en-US" i="1" dirty="0" smtClean="0"/>
              <a:t>The </a:t>
            </a:r>
            <a:r>
              <a:rPr lang="en-US" i="1" dirty="0"/>
              <a:t>logic should allow a connect if the existing connect on file is for a landlord is later or on the date of the </a:t>
            </a:r>
            <a:r>
              <a:rPr lang="en-US" i="1" dirty="0" smtClean="0"/>
              <a:t>connect. It </a:t>
            </a:r>
            <a:r>
              <a:rPr lang="en-US" i="1" dirty="0"/>
              <a:t>should allow whatever CSS allows online, maybe Claudia can verify on CSS </a:t>
            </a:r>
            <a:r>
              <a:rPr lang="en-US" i="1" dirty="0" smtClean="0"/>
              <a:t>test. I </a:t>
            </a:r>
            <a:r>
              <a:rPr lang="en-US" i="1" dirty="0"/>
              <a:t>think what Chris was doing is to remove the pending service order check and allow the actual issuance give back an error if a conflict exists.</a:t>
            </a:r>
          </a:p>
          <a:p>
            <a:pPr marL="0" indent="0">
              <a:buNone/>
            </a:pPr>
            <a:r>
              <a:rPr lang="en-US" b="1" dirty="0" smtClean="0"/>
              <a:t>Question:  </a:t>
            </a:r>
            <a:r>
              <a:rPr lang="en-US" dirty="0" smtClean="0"/>
              <a:t>The </a:t>
            </a:r>
            <a:r>
              <a:rPr lang="en-US" dirty="0"/>
              <a:t>decision box "Account in collections that were disconnected in the last 180 days?" We are trying to confirm is this is an "or" statement or if the account in collections  </a:t>
            </a:r>
            <a:r>
              <a:rPr lang="en-US" b="1" dirty="0"/>
              <a:t>AND</a:t>
            </a:r>
            <a:r>
              <a:rPr lang="en-US" dirty="0"/>
              <a:t> that were disconnected in the last 180 days? We just want to be clear on what we are stating. </a:t>
            </a:r>
          </a:p>
          <a:p>
            <a:pPr marL="0" lvl="0" indent="0">
              <a:buNone/>
            </a:pPr>
            <a:r>
              <a:rPr lang="en-US" dirty="0" smtClean="0"/>
              <a:t>	</a:t>
            </a:r>
            <a:r>
              <a:rPr lang="en-US" b="1" dirty="0"/>
              <a:t> Answer: </a:t>
            </a:r>
            <a:r>
              <a:rPr lang="en-US" i="1" dirty="0" smtClean="0"/>
              <a:t>Yes those are accounts that </a:t>
            </a:r>
            <a:r>
              <a:rPr lang="en-US" i="1" dirty="0" err="1" smtClean="0"/>
              <a:t>finaled</a:t>
            </a:r>
            <a:r>
              <a:rPr lang="en-US" i="1" dirty="0" smtClean="0"/>
              <a:t> in the last 180 days and are currently in collections, this is being changed to 60 days.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1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we have been told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Ok everyone time to clear up some confusion:</a:t>
            </a:r>
          </a:p>
          <a:p>
            <a:pPr lvl="0"/>
            <a:r>
              <a:rPr lang="en-US" dirty="0" smtClean="0"/>
              <a:t>If </a:t>
            </a:r>
            <a:r>
              <a:rPr lang="en-US" dirty="0"/>
              <a:t>an account is in collections automatic red </a:t>
            </a:r>
            <a:r>
              <a:rPr lang="en-US" b="1" dirty="0" smtClean="0">
                <a:solidFill>
                  <a:srgbClr val="FF0000"/>
                </a:solidFill>
              </a:rPr>
              <a:t>flagged</a:t>
            </a:r>
            <a:endParaRPr lang="en-US" b="1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If account is good standing then it checks for Completed CONP in the last 60 days</a:t>
            </a:r>
          </a:p>
          <a:p>
            <a:pPr marL="0" indent="0">
              <a:buNone/>
            </a:pPr>
            <a:r>
              <a:rPr lang="en-US" dirty="0" smtClean="0"/>
              <a:t>	-</a:t>
            </a:r>
            <a:r>
              <a:rPr lang="en-US" dirty="0"/>
              <a:t>if yes then red </a:t>
            </a:r>
            <a:r>
              <a:rPr lang="en-US" b="1" dirty="0">
                <a:solidFill>
                  <a:srgbClr val="FF0000"/>
                </a:solidFill>
              </a:rPr>
              <a:t>flagged</a:t>
            </a:r>
          </a:p>
          <a:p>
            <a:pPr marL="0" indent="0">
              <a:buNone/>
            </a:pPr>
            <a:r>
              <a:rPr lang="en-US" dirty="0" smtClean="0"/>
              <a:t>	-</a:t>
            </a:r>
            <a:r>
              <a:rPr lang="en-US" dirty="0"/>
              <a:t>if no </a:t>
            </a:r>
            <a:r>
              <a:rPr lang="en-US" dirty="0" smtClean="0"/>
              <a:t>Then </a:t>
            </a:r>
            <a:r>
              <a:rPr lang="en-US" b="1" dirty="0" smtClean="0">
                <a:solidFill>
                  <a:srgbClr val="00B050"/>
                </a:solidFill>
              </a:rPr>
              <a:t>not flagged </a:t>
            </a:r>
            <a:endParaRPr lang="en-US" b="1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692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what we have been </a:t>
            </a:r>
            <a:r>
              <a:rPr lang="en-US" dirty="0" smtClean="0"/>
              <a:t>told correction to last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Ok everyone time to clear up some confusion:</a:t>
            </a:r>
          </a:p>
          <a:p>
            <a:pPr lvl="0"/>
            <a:r>
              <a:rPr lang="en-US" dirty="0" smtClean="0"/>
              <a:t>If </a:t>
            </a:r>
            <a:r>
              <a:rPr lang="en-US" dirty="0"/>
              <a:t>an account is in collections automatic red </a:t>
            </a:r>
            <a:r>
              <a:rPr lang="en-US" b="1" dirty="0" smtClean="0">
                <a:solidFill>
                  <a:srgbClr val="FF0000"/>
                </a:solidFill>
              </a:rPr>
              <a:t>flagged</a:t>
            </a:r>
            <a:endParaRPr lang="en-US" b="1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If account is good standing then it checks for Completed CONP in the last 60 days</a:t>
            </a:r>
          </a:p>
          <a:p>
            <a:pPr marL="0" indent="0">
              <a:buNone/>
            </a:pPr>
            <a:r>
              <a:rPr lang="en-US" dirty="0" smtClean="0"/>
              <a:t>	-</a:t>
            </a:r>
            <a:r>
              <a:rPr lang="en-US" dirty="0"/>
              <a:t>if yes then red </a:t>
            </a:r>
            <a:r>
              <a:rPr lang="en-US" b="1" dirty="0">
                <a:solidFill>
                  <a:srgbClr val="FF0000"/>
                </a:solidFill>
              </a:rPr>
              <a:t>flagged</a:t>
            </a:r>
          </a:p>
          <a:p>
            <a:pPr marL="0" indent="0">
              <a:buNone/>
            </a:pPr>
            <a:r>
              <a:rPr lang="en-US" dirty="0" smtClean="0"/>
              <a:t>	-</a:t>
            </a:r>
            <a:r>
              <a:rPr lang="en-US" dirty="0"/>
              <a:t>if no </a:t>
            </a:r>
            <a:r>
              <a:rPr lang="en-US" dirty="0" smtClean="0"/>
              <a:t>Then </a:t>
            </a:r>
            <a:r>
              <a:rPr lang="en-US" b="1" dirty="0" smtClean="0">
                <a:solidFill>
                  <a:srgbClr val="00B050"/>
                </a:solidFill>
              </a:rPr>
              <a:t>not flagged </a:t>
            </a:r>
            <a:endParaRPr lang="en-US" b="1" dirty="0">
              <a:solidFill>
                <a:srgbClr val="00B050"/>
              </a:solidFill>
            </a:endParaRPr>
          </a:p>
          <a:p>
            <a:endParaRPr lang="en-US" dirty="0"/>
          </a:p>
        </p:txBody>
      </p:sp>
      <p:sp>
        <p:nvSpPr>
          <p:cNvPr id="4" name="&quot;No&quot; Symbol 3"/>
          <p:cNvSpPr/>
          <p:nvPr/>
        </p:nvSpPr>
        <p:spPr>
          <a:xfrm>
            <a:off x="1" y="2063262"/>
            <a:ext cx="12391292" cy="4794738"/>
          </a:xfrm>
          <a:prstGeom prst="noSmoking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903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have been told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95164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**The original test is testing for accounts where the term date is greater (including active accounts) than 180 days ago and they are in active collections**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Acct </a:t>
            </a:r>
            <a:r>
              <a:rPr lang="en-US" dirty="0"/>
              <a:t>1, term date </a:t>
            </a:r>
            <a:r>
              <a:rPr lang="en-US" dirty="0" smtClean="0"/>
              <a:t>2018-09-05 (FINAL DATE), </a:t>
            </a:r>
            <a:r>
              <a:rPr lang="en-US" dirty="0"/>
              <a:t>collection status </a:t>
            </a:r>
            <a:r>
              <a:rPr lang="en-US" dirty="0" smtClean="0"/>
              <a:t>active</a:t>
            </a:r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not </a:t>
            </a:r>
            <a:r>
              <a:rPr lang="en-US" b="1" dirty="0">
                <a:solidFill>
                  <a:srgbClr val="00B050"/>
                </a:solidFill>
              </a:rPr>
              <a:t>flagged </a:t>
            </a:r>
            <a:r>
              <a:rPr lang="en-US" dirty="0" smtClean="0"/>
              <a:t>since </a:t>
            </a:r>
            <a:r>
              <a:rPr lang="en-US" dirty="0"/>
              <a:t>it termed &gt; 60 days ago</a:t>
            </a:r>
          </a:p>
          <a:p>
            <a:r>
              <a:rPr lang="en-US" dirty="0"/>
              <a:t>Acct 2, term date </a:t>
            </a:r>
            <a:r>
              <a:rPr lang="en-US" dirty="0" smtClean="0"/>
              <a:t>2018-11-01</a:t>
            </a:r>
            <a:r>
              <a:rPr lang="en-US" dirty="0"/>
              <a:t> (FINAL DATE),</a:t>
            </a:r>
            <a:r>
              <a:rPr lang="en-US" dirty="0" smtClean="0"/>
              <a:t> </a:t>
            </a:r>
            <a:r>
              <a:rPr lang="en-US" dirty="0"/>
              <a:t>collection status </a:t>
            </a:r>
            <a:r>
              <a:rPr lang="en-US" dirty="0" smtClean="0"/>
              <a:t>active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Flagged</a:t>
            </a:r>
            <a:r>
              <a:rPr lang="en-US" dirty="0" smtClean="0"/>
              <a:t> since </a:t>
            </a:r>
            <a:r>
              <a:rPr lang="en-US" dirty="0"/>
              <a:t>it termed &lt; 60 days ago</a:t>
            </a:r>
          </a:p>
          <a:p>
            <a:r>
              <a:rPr lang="en-US" dirty="0"/>
              <a:t>Acct 3, active term date is not </a:t>
            </a:r>
            <a:r>
              <a:rPr lang="en-US" dirty="0" smtClean="0"/>
              <a:t>set</a:t>
            </a:r>
            <a:r>
              <a:rPr lang="en-US" dirty="0"/>
              <a:t> (FINAL DATE),</a:t>
            </a:r>
            <a:r>
              <a:rPr lang="en-US" dirty="0" smtClean="0"/>
              <a:t> </a:t>
            </a:r>
            <a:r>
              <a:rPr lang="en-US" dirty="0"/>
              <a:t>collection status </a:t>
            </a:r>
            <a:r>
              <a:rPr lang="en-US" dirty="0" smtClean="0"/>
              <a:t>active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flagged</a:t>
            </a:r>
            <a:r>
              <a:rPr lang="en-US" dirty="0" smtClean="0"/>
              <a:t>, since </a:t>
            </a:r>
            <a:r>
              <a:rPr lang="en-US" dirty="0"/>
              <a:t>is </a:t>
            </a:r>
            <a:r>
              <a:rPr lang="en-US" dirty="0" smtClean="0"/>
              <a:t>active </a:t>
            </a:r>
            <a:r>
              <a:rPr lang="en-US" dirty="0"/>
              <a:t>and in collection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817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we have been told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New Red Flag logic:  We now look for active collections last 60 days (</a:t>
            </a:r>
            <a:r>
              <a:rPr lang="en-US" b="1" dirty="0"/>
              <a:t>via both REVENUE_PROT_CASE and COLLECTION_INFO tables</a:t>
            </a:r>
            <a:r>
              <a:rPr lang="en-US" dirty="0"/>
              <a:t>).  This has been reduced from 180 to 60 days.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In other words, as I attempted to explain… there is no dual check.  Each red flag is independently checked and stops the Connect accordingly.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718068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138</TotalTime>
  <Words>714</Words>
  <Application>Microsoft Office PowerPoint</Application>
  <PresentationFormat>Widescreen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Tw Cen MT</vt:lpstr>
      <vt:lpstr>Droplet</vt:lpstr>
      <vt:lpstr>Active Collections Red Flag </vt:lpstr>
      <vt:lpstr>What do we Know?</vt:lpstr>
      <vt:lpstr>What we thought? </vt:lpstr>
      <vt:lpstr>MVP Changes for 2018</vt:lpstr>
      <vt:lpstr>what we have been told</vt:lpstr>
      <vt:lpstr>what we have been told</vt:lpstr>
      <vt:lpstr>Examples of what we have been told correction to last slide</vt:lpstr>
      <vt:lpstr>what we have been told</vt:lpstr>
      <vt:lpstr>what we have been told</vt:lpstr>
      <vt:lpstr>Unable to find accounts to meet current logic to test</vt:lpstr>
      <vt:lpstr>Questions: </vt:lpstr>
      <vt:lpstr>Solution Offered for stacked orders  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Collections Red Flag</dc:title>
  <dc:creator>Humphrey, Amanda S</dc:creator>
  <cp:lastModifiedBy>Humphrey, Amanda S</cp:lastModifiedBy>
  <cp:revision>14</cp:revision>
  <dcterms:created xsi:type="dcterms:W3CDTF">2018-11-20T16:59:28Z</dcterms:created>
  <dcterms:modified xsi:type="dcterms:W3CDTF">2018-11-20T19:18:09Z</dcterms:modified>
</cp:coreProperties>
</file>